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719" r:id="rId3"/>
    <p:sldId id="359" r:id="rId4"/>
    <p:sldId id="378" r:id="rId5"/>
    <p:sldId id="364" r:id="rId6"/>
    <p:sldId id="371" r:id="rId7"/>
    <p:sldId id="257" r:id="rId8"/>
    <p:sldId id="381" r:id="rId9"/>
    <p:sldId id="263" r:id="rId10"/>
    <p:sldId id="384" r:id="rId11"/>
    <p:sldId id="383" r:id="rId12"/>
    <p:sldId id="382" r:id="rId13"/>
    <p:sldId id="261" r:id="rId14"/>
    <p:sldId id="258" r:id="rId15"/>
    <p:sldId id="264" r:id="rId16"/>
    <p:sldId id="274" r:id="rId17"/>
    <p:sldId id="280" r:id="rId18"/>
    <p:sldId id="282" r:id="rId19"/>
    <p:sldId id="283" r:id="rId20"/>
    <p:sldId id="284" r:id="rId21"/>
    <p:sldId id="285" r:id="rId22"/>
    <p:sldId id="290" r:id="rId23"/>
    <p:sldId id="287" r:id="rId24"/>
    <p:sldId id="288" r:id="rId25"/>
    <p:sldId id="279" r:id="rId26"/>
    <p:sldId id="286" r:id="rId27"/>
    <p:sldId id="271" r:id="rId28"/>
    <p:sldId id="272" r:id="rId29"/>
    <p:sldId id="273" r:id="rId30"/>
    <p:sldId id="278" r:id="rId31"/>
    <p:sldId id="277" r:id="rId32"/>
    <p:sldId id="265" r:id="rId33"/>
    <p:sldId id="268" r:id="rId34"/>
    <p:sldId id="291" r:id="rId35"/>
    <p:sldId id="269" r:id="rId36"/>
    <p:sldId id="266" r:id="rId37"/>
    <p:sldId id="270" r:id="rId38"/>
    <p:sldId id="292" r:id="rId39"/>
    <p:sldId id="297" r:id="rId40"/>
    <p:sldId id="289" r:id="rId41"/>
    <p:sldId id="293" r:id="rId42"/>
    <p:sldId id="295" r:id="rId43"/>
    <p:sldId id="294" r:id="rId44"/>
    <p:sldId id="296" r:id="rId45"/>
    <p:sldId id="380" r:id="rId46"/>
    <p:sldId id="267" r:id="rId47"/>
    <p:sldId id="298" r:id="rId48"/>
    <p:sldId id="299" r:id="rId49"/>
    <p:sldId id="300" r:id="rId50"/>
    <p:sldId id="37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2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</a:t>
            </a:r>
          </a:p>
          <a:p>
            <a:pPr lvl="1"/>
            <a:r>
              <a:rPr lang="en-US" dirty="0"/>
              <a:t>2020 - $0.01 per MB, 3 GHz bus speed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100,000 </a:t>
            </a:r>
            <a:r>
              <a:rPr lang="en-US" dirty="0" err="1"/>
              <a:t>Mbits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026" y="3429000"/>
            <a:ext cx="3571149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2-100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666498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TA: Eric </a:t>
            </a:r>
            <a:r>
              <a:rPr lang="en-US" dirty="0" err="1">
                <a:latin typeface="+mn-lt"/>
              </a:rPr>
              <a:t>Trucksess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53886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b="0" dirty="0">
                <a:cs typeface="Arial" panose="020B0604020202020204" pitchFamily="34" charset="0"/>
              </a:rPr>
              <a:t>Registered Patent Attorney with focus in the Chemical and Solid State Physics, arts (Pharma, Polymeric films/I.V. sets, Energy storage)</a:t>
            </a:r>
          </a:p>
          <a:p>
            <a:pPr>
              <a:spcBef>
                <a:spcPts val="600"/>
              </a:spcBef>
            </a:pPr>
            <a:r>
              <a:rPr lang="en-US" b="0" dirty="0">
                <a:cs typeface="Arial" panose="020B0604020202020204" pitchFamily="34" charset="0"/>
              </a:rPr>
              <a:t>General Practice Trial Attorney, Tech and Talent Contract Negotiator</a:t>
            </a:r>
          </a:p>
          <a:p>
            <a:pPr>
              <a:spcBef>
                <a:spcPts val="600"/>
              </a:spcBef>
            </a:pPr>
            <a:r>
              <a:rPr lang="en-US" b="0" dirty="0">
                <a:cs typeface="Arial" panose="020B0604020202020204" pitchFamily="34" charset="0"/>
              </a:rPr>
              <a:t>Greenpeace Activist/Fellow working within the Arctic Campaign</a:t>
            </a:r>
          </a:p>
          <a:p>
            <a:pPr>
              <a:spcBef>
                <a:spcPts val="600"/>
              </a:spcBef>
            </a:pPr>
            <a:r>
              <a:rPr lang="en-US" b="0" dirty="0">
                <a:cs typeface="Arial" panose="020B0604020202020204" pitchFamily="34" charset="0"/>
              </a:rPr>
              <a:t>BS Chemistry, Physics, UVA - TA Chem 260, Advanced Organic Chem</a:t>
            </a:r>
          </a:p>
          <a:p>
            <a:pPr>
              <a:spcBef>
                <a:spcPts val="600"/>
              </a:spcBef>
            </a:pPr>
            <a:r>
              <a:rPr lang="en-US" b="0" dirty="0">
                <a:cs typeface="Arial" panose="020B0604020202020204" pitchFamily="34" charset="0"/>
              </a:rPr>
              <a:t>MS </a:t>
            </a:r>
            <a:r>
              <a:rPr lang="en-US" b="0" dirty="0" err="1">
                <a:cs typeface="Arial" panose="020B0604020202020204" pitchFamily="34" charset="0"/>
              </a:rPr>
              <a:t>Wirtschaftsrecht</a:t>
            </a:r>
            <a:r>
              <a:rPr lang="en-US" b="0" dirty="0">
                <a:cs typeface="Arial" panose="020B0604020202020204" pitchFamily="34" charset="0"/>
              </a:rPr>
              <a:t> (Commercial Law), </a:t>
            </a:r>
            <a:r>
              <a:rPr lang="en-US" b="0" dirty="0" err="1">
                <a:cs typeface="Arial" panose="020B0604020202020204" pitchFamily="34" charset="0"/>
              </a:rPr>
              <a:t>Wirtschaftsuniversität</a:t>
            </a:r>
            <a:r>
              <a:rPr lang="en-US" b="0" dirty="0">
                <a:cs typeface="Arial" panose="020B0604020202020204" pitchFamily="34" charset="0"/>
              </a:rPr>
              <a:t>, Wien</a:t>
            </a:r>
          </a:p>
          <a:p>
            <a:pPr>
              <a:spcBef>
                <a:spcPts val="600"/>
              </a:spcBef>
            </a:pPr>
            <a:r>
              <a:rPr lang="en-US" b="0" dirty="0">
                <a:cs typeface="Arial" panose="020B0604020202020204" pitchFamily="34" charset="0"/>
              </a:rPr>
              <a:t>JD, University of Buffalo</a:t>
            </a:r>
          </a:p>
          <a:p>
            <a:pPr>
              <a:spcBef>
                <a:spcPts val="600"/>
              </a:spcBef>
            </a:pPr>
            <a:r>
              <a:rPr lang="en-US" b="0" dirty="0">
                <a:cs typeface="Arial" panose="020B0604020202020204" pitchFamily="34" charset="0"/>
              </a:rPr>
              <a:t>ALM Student in Data Science, HES</a:t>
            </a:r>
          </a:p>
          <a:p>
            <a:pPr>
              <a:spcBef>
                <a:spcPts val="600"/>
              </a:spcBef>
            </a:pPr>
            <a:r>
              <a:rPr lang="en-US" b="0" dirty="0">
                <a:cs typeface="Arial" panose="020B0604020202020204" pitchFamily="34" charset="0"/>
              </a:rPr>
              <a:t>On a permanent push/pull bro-split</a:t>
            </a:r>
          </a:p>
        </p:txBody>
      </p:sp>
    </p:spTree>
    <p:extLst>
      <p:ext uri="{BB962C8B-B14F-4D97-AF65-F5344CB8AC3E}">
        <p14:creationId xmlns:p14="http://schemas.microsoft.com/office/powerpoint/2010/main" val="206670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Cloud services all use 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key-value pairs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transforms and sorts (optionally) the key-value pairs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</a:t>
                </a:r>
                <a:r>
                  <a:rPr lang="en-US" b="0" dirty="0"/>
                  <a:t>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similar 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this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feasible algorithm</a:t>
                </a:r>
                <a:r>
                  <a:rPr lang="en-US" dirty="0"/>
                  <a:t> at scale!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,.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sum of the product 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binary  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144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In many situations the matrix is </a:t>
                </a:r>
                <a:r>
                  <a:rPr lang="en-US" b="1" dirty="0"/>
                  <a:t>sparse</a:t>
                </a:r>
                <a:r>
                  <a:rPr lang="en-US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Represent each element of the matrix as key-value pair: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(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array index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dirty="0"/>
                  <a:t>Only store key-values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Sometime called the </a:t>
                </a:r>
                <a:r>
                  <a:rPr lang="en-US" sz="2800" b="1" dirty="0"/>
                  <a:t>Yale representation </a:t>
                </a:r>
                <a:r>
                  <a:rPr lang="en-US" sz="2800" dirty="0"/>
                  <a:t>for a sparse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b="-3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704338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/>
                  <a:t> = the dot or inner product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row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j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column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r>
                  <a:rPr lang="en-US" dirty="0"/>
                  <a:t>Notice there is a common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each multiplication operation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54762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sum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 up to a point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Execution graph 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</a:t>
            </a:r>
            <a:r>
              <a:rPr lang="en-US"/>
              <a:t>execution graph</a:t>
            </a:r>
            <a:endParaRPr lang="en-US" dirty="0"/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r>
              <a:rPr lang="en-US" dirty="0"/>
              <a:t>Two types of transformations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30%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generally not appropriate!</a:t>
            </a:r>
          </a:p>
          <a:p>
            <a:pPr lvl="1"/>
            <a:r>
              <a:rPr lang="en-US" dirty="0"/>
              <a:t>Clustering project must </a:t>
            </a:r>
            <a:r>
              <a:rPr lang="en-US" b="1" dirty="0">
                <a:solidFill>
                  <a:srgbClr val="C00000"/>
                </a:solidFill>
              </a:rPr>
              <a:t>go beyond k-means and apply several modern methods!</a:t>
            </a:r>
            <a:endParaRPr lang="en-US" b="1" dirty="0"/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has: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of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 scale time series data, event processing   </a:t>
            </a:r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focal point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For properly designed analytics algorithms computing speed is rarely a limitation now days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23112</TotalTime>
  <Words>3648</Words>
  <Application>Microsoft Office PowerPoint</Application>
  <PresentationFormat>Widescreen</PresentationFormat>
  <Paragraphs>560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Symbol</vt:lpstr>
      <vt:lpstr>Office Theme</vt:lpstr>
      <vt:lpstr>CSCI E-108 Data Mining, Discovery and Exploration Big Data Analytic Algorithms</vt:lpstr>
      <vt:lpstr>About your TA: Eric Trucksess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408</cp:revision>
  <cp:lastPrinted>2019-09-03T23:18:19Z</cp:lastPrinted>
  <dcterms:created xsi:type="dcterms:W3CDTF">2019-08-02T23:14:29Z</dcterms:created>
  <dcterms:modified xsi:type="dcterms:W3CDTF">2024-01-31T00:54:07Z</dcterms:modified>
</cp:coreProperties>
</file>